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1"/>
  </p:notesMasterIdLst>
  <p:handoutMasterIdLst>
    <p:handoutMasterId r:id="rId22"/>
  </p:handoutMasterIdLst>
  <p:sldIdLst>
    <p:sldId id="1603" r:id="rId3"/>
    <p:sldId id="1580" r:id="rId4"/>
    <p:sldId id="1866" r:id="rId5"/>
    <p:sldId id="1867" r:id="rId6"/>
    <p:sldId id="1868" r:id="rId7"/>
    <p:sldId id="1869" r:id="rId8"/>
    <p:sldId id="1870" r:id="rId9"/>
    <p:sldId id="1872" r:id="rId10"/>
    <p:sldId id="1874" r:id="rId11"/>
    <p:sldId id="1873" r:id="rId12"/>
    <p:sldId id="1875" r:id="rId13"/>
    <p:sldId id="1861" r:id="rId14"/>
    <p:sldId id="1862" r:id="rId15"/>
    <p:sldId id="1863" r:id="rId16"/>
    <p:sldId id="1860" r:id="rId17"/>
    <p:sldId id="1819" r:id="rId18"/>
    <p:sldId id="1364" r:id="rId19"/>
    <p:sldId id="1365" r:id="rId20"/>
  </p:sldIdLst>
  <p:sldSz cx="9906000" cy="6858000" type="A4"/>
  <p:notesSz cx="10234613" cy="7104063"/>
  <p:defaultTextStyle>
    <a:defPPr>
      <a:defRPr lang="ko-KR"/>
    </a:defPPr>
    <a:lvl1pPr marL="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1" userDrawn="1">
          <p15:clr>
            <a:srgbClr val="A4A3A4"/>
          </p15:clr>
        </p15:guide>
        <p15:guide id="2" pos="3084" userDrawn="1">
          <p15:clr>
            <a:srgbClr val="A4A3A4"/>
          </p15:clr>
        </p15:guide>
        <p15:guide id="3" orient="horz" pos="2238" userDrawn="1">
          <p15:clr>
            <a:srgbClr val="A4A3A4"/>
          </p15:clr>
        </p15:guide>
        <p15:guide id="4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kim08@o365.skku.edu" initials="j" lastIdx="4" clrIdx="0">
    <p:extLst>
      <p:ext uri="{19B8F6BF-5375-455C-9EA6-DF929625EA0E}">
        <p15:presenceInfo xmlns:p15="http://schemas.microsoft.com/office/powerpoint/2012/main" userId="S::jhkim08@o365.skku.edu::3d73b178-a3c9-464d-822c-f037345a79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E8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62" autoAdjust="0"/>
    <p:restoredTop sz="96353" autoAdjust="0"/>
  </p:normalViewPr>
  <p:slideViewPr>
    <p:cSldViewPr>
      <p:cViewPr varScale="1">
        <p:scale>
          <a:sx n="114" d="100"/>
          <a:sy n="114" d="100"/>
        </p:scale>
        <p:origin x="1434" y="96"/>
      </p:cViewPr>
      <p:guideLst>
        <p:guide orient="horz" pos="2160"/>
        <p:guide pos="2880"/>
        <p:guide pos="312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768" y="-96"/>
      </p:cViewPr>
      <p:guideLst>
        <p:guide orient="horz" pos="2171"/>
        <p:guide pos="3084"/>
        <p:guide orient="horz" pos="223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0C1902C3-241C-42A0-8742-2CD1E1D56FC7}" type="datetimeFigureOut">
              <a:rPr lang="ko-KR" altLang="en-US" smtClean="0"/>
              <a:pPr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EEEEA497-70A6-4963-B54C-C65ED2CA16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43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51" y="3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/>
          <a:lstStyle>
            <a:lvl1pPr algn="r">
              <a:defRPr sz="1300"/>
            </a:lvl1pPr>
          </a:lstStyle>
          <a:p>
            <a:fld id="{895CC2C5-98DF-40EB-AF0B-D6C9015782D6}" type="datetimeFigureOut">
              <a:rPr lang="ko-KR" altLang="en-US" smtClean="0"/>
              <a:pPr/>
              <a:t>2021-04-09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94050" y="534988"/>
            <a:ext cx="3846513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6" tIns="49525" rIns="99046" bIns="4952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374432"/>
            <a:ext cx="8187690" cy="3196828"/>
          </a:xfrm>
          <a:prstGeom prst="rect">
            <a:avLst/>
          </a:prstGeom>
        </p:spPr>
        <p:txBody>
          <a:bodyPr vert="horz" lIns="99046" tIns="49525" rIns="99046" bIns="4952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51" y="6747630"/>
            <a:ext cx="4434999" cy="355203"/>
          </a:xfrm>
          <a:prstGeom prst="rect">
            <a:avLst/>
          </a:prstGeom>
        </p:spPr>
        <p:txBody>
          <a:bodyPr vert="horz" lIns="99046" tIns="49525" rIns="99046" bIns="49525" rtlCol="0" anchor="b"/>
          <a:lstStyle>
            <a:lvl1pPr algn="r">
              <a:defRPr sz="1300"/>
            </a:lvl1pPr>
          </a:lstStyle>
          <a:p>
            <a:fld id="{3F15531F-CEF4-43C4-B193-6AC02266EC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242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8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2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6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72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68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20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41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4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31F-CEF4-43C4-B193-6AC02266EC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7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4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1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8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0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6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9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8834" y="533820"/>
            <a:ext cx="9216229" cy="496241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002060"/>
                </a:solidFill>
                <a:latin typeface="Calibri" panose="020F0502020204030204" pitchFamily="34" charset="0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60040" y="1134232"/>
            <a:ext cx="9201472" cy="5287844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000" b="1" spc="0" baseline="0">
                <a:latin typeface="Calibri" panose="020F0502020204030204" pitchFamily="34" charset="0"/>
                <a:ea typeface="+mn-ea"/>
              </a:defRPr>
            </a:lvl1pPr>
            <a:lvl2pPr marL="742950" indent="-285750">
              <a:lnSpc>
                <a:spcPct val="114000"/>
              </a:lnSpc>
              <a:buFont typeface="-윤고딕120" panose="02030504000101010101" pitchFamily="18" charset="-127"/>
              <a:buChar char="­"/>
              <a:defRPr sz="1600" spc="0" baseline="0">
                <a:latin typeface="Calibri" panose="020F0502020204030204" pitchFamily="34" charset="0"/>
                <a:ea typeface="+mn-ea"/>
              </a:defRPr>
            </a:lvl2pPr>
            <a:lvl3pPr marL="1143000" indent="-228600">
              <a:lnSpc>
                <a:spcPct val="114000"/>
              </a:lnSpc>
              <a:buFont typeface="Arial" panose="020B0604020202020204" pitchFamily="34" charset="0"/>
              <a:buChar char="•"/>
              <a:defRPr sz="1400" spc="0" baseline="0">
                <a:latin typeface="Calibri" panose="020F0502020204030204" pitchFamily="34" charset="0"/>
                <a:ea typeface="+mn-ea"/>
              </a:defRPr>
            </a:lvl3pPr>
            <a:lvl4pPr marL="16002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4pPr>
            <a:lvl5pPr marL="2057400" indent="-228600">
              <a:lnSpc>
                <a:spcPct val="114000"/>
              </a:lnSpc>
              <a:buFont typeface="Wingdings" panose="05000000000000000000" pitchFamily="2" charset="2"/>
              <a:buChar char="§"/>
              <a:defRPr sz="1200" spc="0" baseline="0">
                <a:latin typeface="Calibri" panose="020F0502020204030204" pitchFamily="34" charset="0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94128" y="6381328"/>
            <a:ext cx="2311400" cy="365125"/>
          </a:xfrm>
        </p:spPr>
        <p:txBody>
          <a:bodyPr/>
          <a:lstStyle>
            <a:lvl1pPr>
              <a:defRPr b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60040" y="965098"/>
            <a:ext cx="963352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6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7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1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E2D82-403C-46FF-B47A-B27A55351E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3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E32A-396D-4BB8-92A0-9A03F4C35474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8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8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0A7B-425F-4EFD-B9F1-847213709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8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2A74-4026-4ED9-B1E0-CEDA5FFFE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5658" y="1592796"/>
            <a:ext cx="11360471" cy="1872208"/>
          </a:xfrm>
          <a:noFill/>
        </p:spPr>
        <p:txBody>
          <a:bodyPr>
            <a:noAutofit/>
          </a:bodyPr>
          <a:lstStyle/>
          <a:p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XAI on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Kvasir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dataset</a:t>
            </a: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b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</a:b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14E0B2-5C34-43C8-BFB7-8C6B328A9382}"/>
              </a:ext>
            </a:extLst>
          </p:cNvPr>
          <p:cNvSpPr txBox="1">
            <a:spLocks/>
          </p:cNvSpPr>
          <p:nvPr/>
        </p:nvSpPr>
        <p:spPr>
          <a:xfrm>
            <a:off x="704528" y="364502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Data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Mining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Laboratory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| Apr 6, 2021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72480" y="3212976"/>
            <a:ext cx="950505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±ê· ê´ëíêµ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4" t="19245" r="27278" b="23881"/>
          <a:stretch/>
        </p:blipFill>
        <p:spPr bwMode="auto">
          <a:xfrm>
            <a:off x="3840296" y="4997445"/>
            <a:ext cx="2225408" cy="5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C14E0B2-5C34-43C8-BFB7-8C6B328A9382}"/>
              </a:ext>
            </a:extLst>
          </p:cNvPr>
          <p:cNvSpPr txBox="1">
            <a:spLocks/>
          </p:cNvSpPr>
          <p:nvPr/>
        </p:nvSpPr>
        <p:spPr>
          <a:xfrm>
            <a:off x="742950" y="4005064"/>
            <a:ext cx="8420100" cy="936104"/>
          </a:xfrm>
          <a:prstGeom prst="rect">
            <a:avLst/>
          </a:prstGeom>
          <a:noFill/>
        </p:spPr>
        <p:txBody>
          <a:bodyPr vert="horz" lIns="91429" tIns="45715" rIns="91429" bIns="45715" rtlCol="0" anchor="ctr">
            <a:noAutofit/>
          </a:bodyPr>
          <a:lstStyle>
            <a:lvl1pPr algn="ctr" defTabSz="91429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Jaeho Kim, 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Jongmin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 Han</a:t>
            </a:r>
          </a:p>
        </p:txBody>
      </p:sp>
    </p:spTree>
    <p:extLst>
      <p:ext uri="{BB962C8B-B14F-4D97-AF65-F5344CB8AC3E}">
        <p14:creationId xmlns:p14="http://schemas.microsoft.com/office/powerpoint/2010/main" val="8638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Evaluation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Quantitative Analysis 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Qualitative Analysis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Visualization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8472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Quantitative Analysis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cs typeface="Calibri" panose="020F0502020204030204" pitchFamily="34" charset="0"/>
              </a:rPr>
              <a:t>Average Accuracy</a:t>
            </a:r>
            <a:r>
              <a:rPr lang="en-US" altLang="ko-KR" dirty="0">
                <a:cs typeface="Calibri" panose="020F0502020204030204" pitchFamily="34" charset="0"/>
              </a:rPr>
              <a:t> from multi-class classification task with </a:t>
            </a:r>
            <a:r>
              <a:rPr lang="en-US" altLang="ko-KR" dirty="0" err="1">
                <a:cs typeface="Calibri" panose="020F0502020204030204" pitchFamily="34" charset="0"/>
              </a:rPr>
              <a:t>Kvasir-cls</a:t>
            </a:r>
            <a:r>
              <a:rPr lang="en-US" altLang="ko-KR" dirty="0">
                <a:cs typeface="Calibri" panose="020F0502020204030204" pitchFamily="34" charset="0"/>
              </a:rPr>
              <a:t> dataset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cs typeface="Calibri" panose="020F0502020204030204" pitchFamily="34" charset="0"/>
              </a:rPr>
              <a:t>Average AUROC</a:t>
            </a:r>
            <a:r>
              <a:rPr lang="en-US" altLang="ko-KR" dirty="0">
                <a:cs typeface="Calibri" panose="020F0502020204030204" pitchFamily="34" charset="0"/>
              </a:rPr>
              <a:t> from segmentation task with </a:t>
            </a:r>
            <a:r>
              <a:rPr lang="en-US" altLang="ko-KR" dirty="0" err="1">
                <a:cs typeface="Calibri" panose="020F0502020204030204" pitchFamily="34" charset="0"/>
              </a:rPr>
              <a:t>Kvasir</a:t>
            </a:r>
            <a:r>
              <a:rPr lang="en-US" altLang="ko-KR" dirty="0">
                <a:cs typeface="Calibri" panose="020F0502020204030204" pitchFamily="34" charset="0"/>
              </a:rPr>
              <a:t>-seg dataset 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595B69-2C5D-4442-A149-0D4F386DE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41898"/>
              </p:ext>
            </p:extLst>
          </p:nvPr>
        </p:nvGraphicFramePr>
        <p:xfrm>
          <a:off x="1496616" y="4209648"/>
          <a:ext cx="7344814" cy="1562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4179181466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323247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476328">
                <a:tc rowSpan="3"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Segmentation Task</a:t>
                      </a:r>
                    </a:p>
                    <a:p>
                      <a:pPr marL="0" algn="ctr" defTabSz="914290" rtl="0" eaLnBrk="1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(AUROC)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algn="ctr" defTabSz="914290" rtl="0" eaLnBrk="1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XAI</a:t>
                      </a:r>
                    </a:p>
                    <a:p>
                      <a:pPr marL="0" algn="ctr" defTabSz="914290" rtl="0" eaLnBrk="1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VGG19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InceptionV3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ResNet50V2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Xception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5429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GradCam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0.65748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0.89325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0.85641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0.90359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  <a:tr h="5429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LIME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5970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A3F158-B57F-4C08-B89E-86AAEFEFB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532826"/>
              </p:ext>
            </p:extLst>
          </p:nvPr>
        </p:nvGraphicFramePr>
        <p:xfrm>
          <a:off x="1496616" y="2699349"/>
          <a:ext cx="7344812" cy="997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476">
                  <a:extLst>
                    <a:ext uri="{9D8B030D-6E8A-4147-A177-3AD203B41FA5}">
                      <a16:colId xmlns:a16="http://schemas.microsoft.com/office/drawing/2014/main" val="159233577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33284291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2940346506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3687430503"/>
                    </a:ext>
                  </a:extLst>
                </a:gridCol>
                <a:gridCol w="1538084">
                  <a:extLst>
                    <a:ext uri="{9D8B030D-6E8A-4147-A177-3AD203B41FA5}">
                      <a16:colId xmlns:a16="http://schemas.microsoft.com/office/drawing/2014/main" val="14917062"/>
                    </a:ext>
                  </a:extLst>
                </a:gridCol>
              </a:tblGrid>
              <a:tr h="4662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Classification Task</a:t>
                      </a:r>
                    </a:p>
                    <a:p>
                      <a:pPr algn="ctr" latinLnBrk="1"/>
                      <a:r>
                        <a:rPr lang="en-US" altLang="ko-KR" sz="1100" b="1" dirty="0"/>
                        <a:t>(Accuracy)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VGG19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InceptionV3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ResNet50V2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Xception</a:t>
                      </a:r>
                      <a:endParaRPr lang="ko-KR" altLang="en-US" sz="1400" b="1" dirty="0"/>
                    </a:p>
                  </a:txBody>
                  <a:tcPr marL="74295" marR="74295" marT="37148" marB="3714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56631"/>
                  </a:ext>
                </a:extLst>
              </a:tr>
              <a:tr h="531447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Classification Accuracy</a:t>
                      </a:r>
                      <a:endParaRPr lang="ko-KR" altLang="en-US" sz="1100" b="1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0.923333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0.938333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90" rtl="0" eaLnBrk="1" fontAlgn="ctr" latinLnBrk="1" hangingPunct="1"/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0.929167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2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9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VGG19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잡지 못하고 있음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가장 좋지 못한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그럼에도 </a:t>
            </a:r>
            <a:r>
              <a:rPr lang="en-US" altLang="ko-KR" dirty="0">
                <a:cs typeface="Calibri" panose="020F0502020204030204" pitchFamily="34" charset="0"/>
              </a:rPr>
              <a:t>classification accuracy </a:t>
            </a:r>
            <a:r>
              <a:rPr lang="ko-KR" altLang="en-US" dirty="0">
                <a:cs typeface="Calibri" panose="020F0502020204030204" pitchFamily="34" charset="0"/>
              </a:rPr>
              <a:t>는 높다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Dense layer </a:t>
            </a:r>
            <a:r>
              <a:rPr lang="ko-KR" altLang="en-US" dirty="0">
                <a:cs typeface="Calibri" panose="020F0502020204030204" pitchFamily="34" charset="0"/>
              </a:rPr>
              <a:t>에서 많은 역할을 한다</a:t>
            </a:r>
            <a:r>
              <a:rPr lang="en-US" altLang="ko-KR" dirty="0">
                <a:cs typeface="Calibri" panose="020F0502020204030204" pitchFamily="34" charset="0"/>
              </a:rPr>
              <a:t>?</a:t>
            </a:r>
            <a:r>
              <a:rPr lang="ko-KR" altLang="en-US" dirty="0">
                <a:cs typeface="Calibri" panose="020F0502020204030204" pitchFamily="34" charset="0"/>
              </a:rPr>
              <a:t> 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EF55870-7E1C-4F84-AF69-E081AAEB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A4150FB-F3EA-4189-862E-BB5D969B0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2950966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066CA3E-882E-471A-9DDE-231EAE2C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404142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6CC995C-C140-4467-A0A0-642DF319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9" y="512137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4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InceptionV3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852F69A-4A99-4CC3-ABB0-34FA12AA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1815339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6BC9B45-E26E-46D1-AE94-4A872CF2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2917093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783321A-AACF-4D7A-9C1D-456A4236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76" y="4018847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2542C13-5745-49BC-A0D1-B5C3B733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07" y="5093035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ResNet50V2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단 </a:t>
            </a: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이 아닌 위치에서도 높은 </a:t>
            </a:r>
            <a:r>
              <a:rPr lang="en-US" altLang="ko-KR" dirty="0">
                <a:cs typeface="Calibri" panose="020F0502020204030204" pitchFamily="34" charset="0"/>
              </a:rPr>
              <a:t>CAM </a:t>
            </a:r>
            <a:r>
              <a:rPr lang="ko-KR" altLang="en-US" dirty="0">
                <a:cs typeface="Calibri" panose="020F0502020204030204" pitchFamily="34" charset="0"/>
              </a:rPr>
              <a:t>을</a:t>
            </a: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>
                <a:cs typeface="Calibri" panose="020F0502020204030204" pitchFamily="34" charset="0"/>
              </a:rPr>
              <a:t>보이기도 한다</a:t>
            </a:r>
            <a:r>
              <a:rPr lang="en-US" altLang="ko-KR" dirty="0">
                <a:cs typeface="Calibri" panose="020F0502020204030204" pitchFamily="34" charset="0"/>
              </a:rPr>
              <a:t>. (Residual block </a:t>
            </a:r>
            <a:r>
              <a:rPr lang="ko-KR" altLang="en-US" dirty="0">
                <a:cs typeface="Calibri" panose="020F0502020204030204" pitchFamily="34" charset="0"/>
              </a:rPr>
              <a:t>때문</a:t>
            </a:r>
            <a:r>
              <a:rPr lang="en-US" altLang="ko-KR" dirty="0">
                <a:cs typeface="Calibri" panose="020F0502020204030204" pitchFamily="34" charset="0"/>
              </a:rPr>
              <a:t>?)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9C3B36-C790-49F7-9E31-52F29724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1837922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51F7970-800C-46F5-A035-B5882862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69" y="295529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73201B0-EA7F-4C65-AAC1-9C3FD830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31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7AAE070E-7F0F-4F38-9FA9-84E68375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10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CAM Visualization </a:t>
            </a:r>
            <a:r>
              <a:rPr lang="en-US" altLang="ko-KR" dirty="0" err="1">
                <a:cs typeface="Calibri" panose="020F0502020204030204" pitchFamily="34" charset="0"/>
              </a:rPr>
              <a:t>Xception</a:t>
            </a:r>
            <a:r>
              <a:rPr lang="en-US" altLang="ko-KR" dirty="0">
                <a:cs typeface="Calibri" panose="020F0502020204030204" pitchFamily="34" charset="0"/>
              </a:rPr>
              <a:t> (index = 5, 6, 8, 9)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Target </a:t>
            </a:r>
            <a:r>
              <a:rPr lang="ko-KR" altLang="en-US" dirty="0">
                <a:cs typeface="Calibri" panose="020F0502020204030204" pitchFamily="34" charset="0"/>
              </a:rPr>
              <a:t>위치를 잘 잡는다</a:t>
            </a:r>
            <a:r>
              <a:rPr lang="en-US" altLang="ko-KR" dirty="0"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cs typeface="Calibri" panose="020F0502020204030204" pitchFamily="34" charset="0"/>
              </a:rPr>
              <a:t>모델 중 </a:t>
            </a:r>
            <a:r>
              <a:rPr lang="en-US" altLang="ko-KR" dirty="0">
                <a:cs typeface="Calibri" panose="020F0502020204030204" pitchFamily="34" charset="0"/>
              </a:rPr>
              <a:t>AUROC</a:t>
            </a:r>
            <a:r>
              <a:rPr lang="ko-KR" altLang="en-US" dirty="0">
                <a:cs typeface="Calibri" panose="020F0502020204030204" pitchFamily="34" charset="0"/>
              </a:rPr>
              <a:t> 가 가장 높은 모델</a:t>
            </a:r>
            <a:r>
              <a:rPr lang="en-US" altLang="ko-KR" dirty="0">
                <a:cs typeface="Calibri" panose="020F0502020204030204" pitchFamily="34" charset="0"/>
              </a:rPr>
              <a:t>	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Result </a:t>
            </a:r>
            <a:endParaRPr lang="ko-KR" altLang="en-US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22301-8F31-4E83-A9F5-4612B743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699" y="1827068"/>
            <a:ext cx="4680520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DEDE21-D0C8-47E4-80AE-647AA204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71" y="2950966"/>
            <a:ext cx="4698357" cy="113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D8C20A-B996-46FC-A0D6-43FC2C9B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9" y="4064010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0C31AD7-A6AD-4884-83D2-7BCF7D31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11" y="5177054"/>
            <a:ext cx="4680519" cy="11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5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lt"/>
              </a:rPr>
              <a:t>Summary</a:t>
            </a:r>
            <a:r>
              <a:rPr lang="en-US" altLang="ko-KR" dirty="0">
                <a:latin typeface="+mn-lt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rgbClr val="222222"/>
                </a:solidFill>
                <a:latin typeface="Arial" panose="020B0604020202020204" pitchFamily="34" charset="0"/>
              </a:rPr>
              <a:t>Code available at: https://github.com/hjm9702/Kvasir-XAI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Discussion 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2678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831AA-CE21-49AC-88F4-0991DB78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91" y="1109684"/>
            <a:ext cx="9201472" cy="5612221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0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2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" y="0"/>
            <a:ext cx="9909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3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201472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Related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Work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lt"/>
              </a:rPr>
              <a:t>Discussion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Outline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2981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Artificial Intelligent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</a:t>
            </a: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40865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Problem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</a:t>
            </a: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18447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Explainable A.I.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</a:t>
            </a: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29838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GradCam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</a:t>
            </a: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74009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LIME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Ta</a:t>
            </a: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Introduction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21224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Dataset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qwe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83269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B539B-A3B4-47E8-93A2-42E3EFCD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0" y="1134231"/>
            <a:ext cx="9417496" cy="5612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cs typeface="Calibri" panose="020F0502020204030204" pitchFamily="34" charset="0"/>
              </a:rPr>
              <a:t>Model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cs typeface="Calibri" panose="020F0502020204030204" pitchFamily="34" charset="0"/>
              </a:rPr>
              <a:t>qwe</a:t>
            </a:r>
            <a:endParaRPr lang="en-US" altLang="ko-KR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+mn-lt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AC96F-B45F-4220-AA96-05BEA969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9D34F5-99C3-42E1-9126-637D01FAA974}"/>
              </a:ext>
            </a:extLst>
          </p:cNvPr>
          <p:cNvSpPr txBox="1">
            <a:spLocks/>
          </p:cNvSpPr>
          <p:nvPr/>
        </p:nvSpPr>
        <p:spPr>
          <a:xfrm>
            <a:off x="348834" y="332656"/>
            <a:ext cx="9557166" cy="496241"/>
          </a:xfrm>
          <a:prstGeom prst="rect">
            <a:avLst/>
          </a:prstGeom>
        </p:spPr>
        <p:txBody>
          <a:bodyPr vert="horz" lIns="91429" tIns="45715" rIns="91429" bIns="45715" rtlCol="0" anchor="ctr">
            <a:noAutofit/>
          </a:bodyPr>
          <a:lstStyle>
            <a:lvl1pPr algn="l" defTabSz="914290" rtl="0" eaLnBrk="1" latinLnBrk="1" hangingPunct="1"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altLang="ko-KR" dirty="0"/>
          </a:p>
          <a:p>
            <a:r>
              <a:rPr lang="en-US" altLang="ko-KR" dirty="0"/>
              <a:t>Experiment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40726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162411</TotalTime>
  <Words>289</Words>
  <Application>Microsoft Office PowerPoint</Application>
  <PresentationFormat>A4 용지(210x297mm)</PresentationFormat>
  <Paragraphs>276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-윤고딕120</vt:lpstr>
      <vt:lpstr>Arial</vt:lpstr>
      <vt:lpstr>Calibri</vt:lpstr>
      <vt:lpstr>Wingdings</vt:lpstr>
      <vt:lpstr>Office 테마</vt:lpstr>
      <vt:lpstr>디자인 사용자 지정</vt:lpstr>
      <vt:lpstr> XAI on Kvasir dataset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SAIT</dc:title>
  <dc:creator>Seokho Kang</dc:creator>
  <cp:lastModifiedBy>jhkim08@o365.skku.edu</cp:lastModifiedBy>
  <cp:revision>6926</cp:revision>
  <cp:lastPrinted>2020-02-27T09:52:16Z</cp:lastPrinted>
  <dcterms:created xsi:type="dcterms:W3CDTF">2011-11-04T09:12:14Z</dcterms:created>
  <dcterms:modified xsi:type="dcterms:W3CDTF">2021-04-09T06:55:46Z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C:\Users\Seokho\Dropbox\2017_산공학회참석\20171104_산공학회발표_final.pptx</vt:lpwstr>
  </property>
</Properties>
</file>